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332" r:id="rId3"/>
    <p:sldId id="926" r:id="rId4"/>
    <p:sldId id="929" r:id="rId5"/>
    <p:sldId id="927" r:id="rId6"/>
    <p:sldId id="565" r:id="rId7"/>
    <p:sldId id="28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B1"/>
    <a:srgbClr val="378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/>
    <p:restoredTop sz="94631"/>
  </p:normalViewPr>
  <p:slideViewPr>
    <p:cSldViewPr snapToGrid="0" snapToObjects="1" showGuides="1">
      <p:cViewPr varScale="1">
        <p:scale>
          <a:sx n="85" d="100"/>
          <a:sy n="85" d="100"/>
        </p:scale>
        <p:origin x="10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94654-E55C-5F4A-952B-3CF5FDDDE99B}" type="datetimeFigureOut">
              <a:rPr lang="it-IT" smtClean="0"/>
              <a:t>14/06/21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799E-6E18-FC49-BEE9-0950529C50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93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Il ciclo di vita di un processo edile tradizionale, qui mostrato,</a:t>
            </a:r>
            <a:r>
              <a:rPr lang="it-IT" baseline="0" dirty="0"/>
              <a:t> si evidenzia come le informazioni, create durante tutto l’arco di vita di un’opera edile, sono generate, gestite e archiviata da soggetti diversi in luoghi diversi e in formati diversi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B315F-AB40-5D4A-B977-231FAEE6D8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05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7CAD77FF-E224-0344-B996-3C77E60C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127151CE-2194-F84C-B3EC-1AD8CF52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>
                <a:latin typeface="Arial" panose="020B0604020202020204" pitchFamily="34" charset="0"/>
                <a:ea typeface="ＭＳ Ｐゴシック" panose="020B0600070205080204" pitchFamily="34" charset="-128"/>
              </a:rPr>
              <a:t>Le informazioni sono uno dei suoi maggiori asset di un’azienda. Le informazioni sono conservate, utilizzate, visualizzate e archiviate in formati diversi con funzioni e scopi diversi e in luoghi diversi con notevoli perdite di tempo e d’informazioni, con possibili errori di trasmissione e, di conseguenza, di perdita economica. il BIM permette di razionalizzare tutto ciò velocizzando la produzione, riducendo i costi di gestione ed aumentando la qualità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B1A5E506-F905-344A-A721-2B1AF5A3D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4A900F-1993-EF4F-97F0-E7167FA683DB}" type="slidenum">
              <a:rPr lang="it-IT" altLang="it-IT" sz="1100"/>
              <a:pPr/>
              <a:t>5</a:t>
            </a:fld>
            <a:endParaRPr lang="it-IT" altLang="it-IT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056AB-A9E1-B549-BB20-9B35C77BD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98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87" y="6398346"/>
            <a:ext cx="3276403" cy="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7" y="214315"/>
            <a:ext cx="3276403" cy="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7" y="214315"/>
            <a:ext cx="3276403" cy="397653"/>
          </a:xfrm>
          <a:prstGeom prst="rect">
            <a:avLst/>
          </a:prstGeom>
        </p:spPr>
      </p:pic>
      <p:sp>
        <p:nvSpPr>
          <p:cNvPr id="7" name="Rettangolo con due angoli in diagonale ritagliati 6">
            <a:extLst>
              <a:ext uri="{FF2B5EF4-FFF2-40B4-BE49-F238E27FC236}">
                <a16:creationId xmlns:a16="http://schemas.microsoft.com/office/drawing/2014/main" id="{E794169D-912F-3543-8B49-7EA2845F2C9B}"/>
              </a:ext>
            </a:extLst>
          </p:cNvPr>
          <p:cNvSpPr/>
          <p:nvPr userDrawn="1"/>
        </p:nvSpPr>
        <p:spPr>
          <a:xfrm>
            <a:off x="66503" y="6232094"/>
            <a:ext cx="1147156" cy="625906"/>
          </a:xfrm>
          <a:prstGeom prst="snip2DiagRect">
            <a:avLst>
              <a:gd name="adj1" fmla="val 0"/>
              <a:gd name="adj2" fmla="val 20652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2"/>
                </a:solidFill>
              </a:rPr>
              <a:t>RiDiPE</a:t>
            </a:r>
            <a:endParaRPr lang="it-IT" sz="1400" b="1" dirty="0">
              <a:solidFill>
                <a:schemeClr val="tx2"/>
              </a:solidFill>
            </a:endParaRPr>
          </a:p>
          <a:p>
            <a:pPr algn="ctr"/>
            <a:r>
              <a:rPr lang="it-IT" sz="400" dirty="0">
                <a:solidFill>
                  <a:schemeClr val="tx2"/>
                </a:solidFill>
              </a:rPr>
              <a:t>Rilascio Digitale Permessi Edilizi</a:t>
            </a:r>
            <a:endParaRPr lang="it-IT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959168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7" y="214315"/>
            <a:ext cx="3276403" cy="397653"/>
          </a:xfrm>
          <a:prstGeom prst="rect">
            <a:avLst/>
          </a:prstGeom>
        </p:spPr>
      </p:pic>
      <p:sp>
        <p:nvSpPr>
          <p:cNvPr id="9" name="Rettangolo con due angoli in diagonale ritagliati 8">
            <a:extLst>
              <a:ext uri="{FF2B5EF4-FFF2-40B4-BE49-F238E27FC236}">
                <a16:creationId xmlns:a16="http://schemas.microsoft.com/office/drawing/2014/main" id="{51668C6C-3097-9C4C-B7A5-153755704727}"/>
              </a:ext>
            </a:extLst>
          </p:cNvPr>
          <p:cNvSpPr/>
          <p:nvPr userDrawn="1"/>
        </p:nvSpPr>
        <p:spPr>
          <a:xfrm>
            <a:off x="66503" y="6232094"/>
            <a:ext cx="1147156" cy="625906"/>
          </a:xfrm>
          <a:prstGeom prst="snip2DiagRect">
            <a:avLst>
              <a:gd name="adj1" fmla="val 0"/>
              <a:gd name="adj2" fmla="val 20652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2"/>
                </a:solidFill>
              </a:rPr>
              <a:t>RiDiPE</a:t>
            </a:r>
            <a:endParaRPr lang="it-IT" sz="1400" b="1" dirty="0">
              <a:solidFill>
                <a:schemeClr val="tx2"/>
              </a:solidFill>
            </a:endParaRPr>
          </a:p>
          <a:p>
            <a:pPr algn="ctr"/>
            <a:r>
              <a:rPr lang="it-IT" sz="400" dirty="0">
                <a:solidFill>
                  <a:schemeClr val="tx2"/>
                </a:solidFill>
              </a:rPr>
              <a:t>Rilascio Digitale Permessi Edilizi</a:t>
            </a:r>
            <a:endParaRPr lang="it-IT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7" y="214315"/>
            <a:ext cx="3276403" cy="3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9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due angoli in diagonale ritagliati 2">
            <a:extLst>
              <a:ext uri="{FF2B5EF4-FFF2-40B4-BE49-F238E27FC236}">
                <a16:creationId xmlns:a16="http://schemas.microsoft.com/office/drawing/2014/main" id="{E0B77FFB-D014-6341-9878-A612589D6149}"/>
              </a:ext>
            </a:extLst>
          </p:cNvPr>
          <p:cNvSpPr/>
          <p:nvPr userDrawn="1"/>
        </p:nvSpPr>
        <p:spPr>
          <a:xfrm>
            <a:off x="66503" y="6232094"/>
            <a:ext cx="1147156" cy="625906"/>
          </a:xfrm>
          <a:prstGeom prst="snip2DiagRect">
            <a:avLst>
              <a:gd name="adj1" fmla="val 0"/>
              <a:gd name="adj2" fmla="val 20652"/>
            </a:avLst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err="1">
                <a:solidFill>
                  <a:schemeClr val="tx2"/>
                </a:solidFill>
              </a:rPr>
              <a:t>RiDiPE</a:t>
            </a:r>
            <a:endParaRPr lang="it-IT" sz="1400" b="1" dirty="0">
              <a:solidFill>
                <a:schemeClr val="tx2"/>
              </a:solidFill>
            </a:endParaRPr>
          </a:p>
          <a:p>
            <a:pPr algn="ctr"/>
            <a:r>
              <a:rPr lang="it-IT" sz="400" dirty="0">
                <a:solidFill>
                  <a:schemeClr val="tx2"/>
                </a:solidFill>
              </a:rPr>
              <a:t>Rilascio Digitale Permessi Edilizi</a:t>
            </a:r>
            <a:endParaRPr lang="it-IT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8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1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049153"/>
            <a:ext cx="10515600" cy="770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2040557"/>
            <a:ext cx="10515600" cy="413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917849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2056AB-A9E1-B549-BB20-9B35C77BDE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4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vimeo.com/ibimi" TargetMode="External"/><Relationship Id="rId3" Type="http://schemas.openxmlformats.org/officeDocument/2006/relationships/hyperlink" Target="mailto:info@ibimi.it" TargetMode="External"/><Relationship Id="rId7" Type="http://schemas.openxmlformats.org/officeDocument/2006/relationships/hyperlink" Target="https://www.facebook.com/IBIMI-Istituto-per-il-BiM-Italia-1440301446268505/?ref=br_rs" TargetMode="External"/><Relationship Id="rId12" Type="http://schemas.openxmlformats.org/officeDocument/2006/relationships/image" Target="../media/image8.png"/><Relationship Id="rId2" Type="http://schemas.openxmlformats.org/officeDocument/2006/relationships/hyperlink" Target="mailto:presidenza@ibimi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icepresidente@ibimi.it" TargetMode="External"/><Relationship Id="rId11" Type="http://schemas.openxmlformats.org/officeDocument/2006/relationships/hyperlink" Target="https://twitter.com/I_BiM_I" TargetMode="External"/><Relationship Id="rId5" Type="http://schemas.openxmlformats.org/officeDocument/2006/relationships/hyperlink" Target="http://www.buildingsmartitalia.org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bimi.it/" TargetMode="External"/><Relationship Id="rId9" Type="http://schemas.openxmlformats.org/officeDocument/2006/relationships/hyperlink" Target="https://www.linkedin.com/company/9414186/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D241FC5-8123-074D-9B28-D5258BE8F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35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>Il capitolo Italiano di </a:t>
            </a:r>
            <a:r>
              <a:rPr lang="it-IT" dirty="0" err="1"/>
              <a:t>buildingSMART</a:t>
            </a:r>
            <a:r>
              <a:rPr lang="it-IT" dirty="0"/>
              <a:t> International per l’economia circolare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B1DED277-1925-1D44-AA73-58D5D885C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23316"/>
            <a:ext cx="9144000" cy="587739"/>
          </a:xfrm>
        </p:spPr>
        <p:txBody>
          <a:bodyPr/>
          <a:lstStyle/>
          <a:p>
            <a:r>
              <a:rPr lang="it-IT" dirty="0"/>
              <a:t>Ing. Anna Moreno Presidente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CEE09-1B28-BA49-A3D9-E677279C11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056AB-A9E1-B549-BB20-9B35C77BDE90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7180C6-1ED1-7C4B-82CC-F73BB0A5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38" y="332919"/>
            <a:ext cx="6311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1775523" y="734169"/>
            <a:ext cx="8568181" cy="621884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latin typeface="Verdana"/>
                <a:cs typeface="Verdana"/>
              </a:rPr>
              <a:t>Dal processo edile tradizionale …</a:t>
            </a:r>
          </a:p>
        </p:txBody>
      </p:sp>
      <p:pic>
        <p:nvPicPr>
          <p:cNvPr id="14" name="Segnaposto contenuto 3" descr="100.jpg"/>
          <p:cNvPicPr>
            <a:picLocks noChangeAspect="1"/>
          </p:cNvPicPr>
          <p:nvPr/>
        </p:nvPicPr>
        <p:blipFill>
          <a:blip r:embed="rId4" cstate="print"/>
          <a:srcRect t="10178"/>
          <a:stretch>
            <a:fillRect/>
          </a:stretch>
        </p:blipFill>
        <p:spPr>
          <a:xfrm>
            <a:off x="1775522" y="1575003"/>
            <a:ext cx="8987415" cy="5166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004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01CEBE-1965-B445-A3C1-95C06610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89" y="1143160"/>
            <a:ext cx="6415790" cy="51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CE089CAE-D113-5144-8F14-69C4D1CBC1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8294" y="71597"/>
            <a:ext cx="9015412" cy="1071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4000" dirty="0">
                <a:ea typeface="ＭＳ Ｐゴシック" panose="020B0600070205080204" pitchFamily="34" charset="-128"/>
              </a:rPr>
              <a:t>… al BIM incentrato sulla digitalizzazione del processo edile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701CEBE-1965-B445-A3C1-95C066100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6" y="1768476"/>
            <a:ext cx="419576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CE089CAE-D113-5144-8F14-69C4D1CBC1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52588" y="-104775"/>
            <a:ext cx="9015412" cy="1071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altLang="it-IT" sz="4000">
                <a:ea typeface="ＭＳ Ｐゴシック" panose="020B0600070205080204" pitchFamily="34" charset="-128"/>
              </a:rPr>
              <a:t>… al BIM incentrato sulla digitalizzazione del processo edile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7D14B05-D0FE-AA44-8922-53103EC79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9" y="2352676"/>
            <a:ext cx="2300287" cy="993775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600">
                <a:solidFill>
                  <a:srgbClr val="FFFFFF"/>
                </a:solidFill>
                <a:latin typeface="Franklin Gothic Book" panose="020B0503020102020204" pitchFamily="34" charset="0"/>
              </a:rPr>
              <a:t>Accessibilità alla documentazione di gara in formato digitale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4D22A0-D273-8C4F-8F9F-5148CE12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4" y="1296989"/>
            <a:ext cx="2217737" cy="74453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</a:rPr>
              <a:t>Presentazione dei progetti in formato digitale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BE1EDA0-42D6-7646-8F14-04ED4DD18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240" y="2236656"/>
            <a:ext cx="2743200" cy="74453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</a:rPr>
              <a:t>Approvazione e archiviazione in formato digitale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E386BAD-B91A-A240-8E83-0AF28B9B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715" y="3452747"/>
            <a:ext cx="1927225" cy="74453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</a:rPr>
              <a:t>Controllo di tempi e costi BIM 4D e 5D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2016DC1-1A48-2448-81E4-D0D1CB39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3584575"/>
            <a:ext cx="2611438" cy="14986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</a:rPr>
              <a:t>Esame dei progetti di riqualificazione in formato digitale anche per i vincoli delle sovrintendenze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D6BEB4-4DA6-B04F-8042-8D9B3A58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494" y="1092862"/>
            <a:ext cx="1928812" cy="74295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600">
                <a:solidFill>
                  <a:srgbClr val="FFFFFF"/>
                </a:solidFill>
                <a:latin typeface="Franklin Gothic Book" panose="020B0503020102020204" pitchFamily="34" charset="0"/>
              </a:rPr>
              <a:t>Analisi dell’impatto ambientale BIM 6D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24DFCA0-C119-474D-8C04-2E76BAEA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270" y="4603909"/>
            <a:ext cx="1927225" cy="74453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chemeClr val="lt1"/>
                </a:solidFill>
              </a:rPr>
              <a:t>Sicurezza del cantiere BIM 8D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D74EEA-1992-344E-BA54-971018E0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914" y="5316539"/>
            <a:ext cx="1927225" cy="74453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600">
                <a:solidFill>
                  <a:srgbClr val="FFFFFF"/>
                </a:solidFill>
                <a:latin typeface="Franklin Gothic Book" panose="020B0503020102020204" pitchFamily="34" charset="0"/>
              </a:rPr>
              <a:t>Gestione dell’immobile BIM 7D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280C8F45-0541-0E4D-B075-6E7E04322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4" y="2284414"/>
            <a:ext cx="2803525" cy="1590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rgbClr val="FFFFFF"/>
                </a:solidFill>
              </a:rPr>
              <a:t>La digitalizzazione delle informazioni</a:t>
            </a:r>
          </a:p>
        </p:txBody>
      </p:sp>
      <p:sp>
        <p:nvSpPr>
          <p:cNvPr id="11" name="Fumetto 4 10">
            <a:extLst>
              <a:ext uri="{FF2B5EF4-FFF2-40B4-BE49-F238E27FC236}">
                <a16:creationId xmlns:a16="http://schemas.microsoft.com/office/drawing/2014/main" id="{8F502596-9B4F-394D-9C8F-A64CA395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9" y="509589"/>
            <a:ext cx="2014537" cy="1265237"/>
          </a:xfrm>
          <a:prstGeom prst="cloudCallout">
            <a:avLst>
              <a:gd name="adj1" fmla="val -37051"/>
              <a:gd name="adj2" fmla="val 86824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Formati diversi </a:t>
            </a:r>
          </a:p>
        </p:txBody>
      </p:sp>
      <p:sp>
        <p:nvSpPr>
          <p:cNvPr id="14" name="Fumetto 4 13">
            <a:extLst>
              <a:ext uri="{FF2B5EF4-FFF2-40B4-BE49-F238E27FC236}">
                <a16:creationId xmlns:a16="http://schemas.microsoft.com/office/drawing/2014/main" id="{5EFDFE4A-F912-554C-A4A1-7118F28A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2530475"/>
            <a:ext cx="2012950" cy="1163638"/>
          </a:xfrm>
          <a:prstGeom prst="cloudCallout">
            <a:avLst>
              <a:gd name="adj1" fmla="val 79866"/>
              <a:gd name="adj2" fmla="val -1069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Scopi diversi</a:t>
            </a:r>
          </a:p>
        </p:txBody>
      </p:sp>
      <p:sp>
        <p:nvSpPr>
          <p:cNvPr id="15" name="Fumetto 4 14">
            <a:extLst>
              <a:ext uri="{FF2B5EF4-FFF2-40B4-BE49-F238E27FC236}">
                <a16:creationId xmlns:a16="http://schemas.microsoft.com/office/drawing/2014/main" id="{ACE1D21F-556D-BA4E-A650-4D934EA8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1057275"/>
            <a:ext cx="2012950" cy="869950"/>
          </a:xfrm>
          <a:prstGeom prst="cloudCallout">
            <a:avLst>
              <a:gd name="adj1" fmla="val 25801"/>
              <a:gd name="adj2" fmla="val 9066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Fornitori diversi</a:t>
            </a:r>
          </a:p>
        </p:txBody>
      </p:sp>
      <p:sp>
        <p:nvSpPr>
          <p:cNvPr id="16" name="Fumetto 4 15">
            <a:extLst>
              <a:ext uri="{FF2B5EF4-FFF2-40B4-BE49-F238E27FC236}">
                <a16:creationId xmlns:a16="http://schemas.microsoft.com/office/drawing/2014/main" id="{A1911615-C080-EE4F-8DF5-4C65F561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4191001"/>
            <a:ext cx="2330450" cy="1235075"/>
          </a:xfrm>
          <a:prstGeom prst="cloudCallout">
            <a:avLst>
              <a:gd name="adj1" fmla="val 39847"/>
              <a:gd name="adj2" fmla="val -90551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Funzioni diverse</a:t>
            </a:r>
          </a:p>
        </p:txBody>
      </p:sp>
      <p:sp>
        <p:nvSpPr>
          <p:cNvPr id="17" name="Fumetto 4 16">
            <a:extLst>
              <a:ext uri="{FF2B5EF4-FFF2-40B4-BE49-F238E27FC236}">
                <a16:creationId xmlns:a16="http://schemas.microsoft.com/office/drawing/2014/main" id="{40797E98-E374-184E-A46B-707A361E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4" y="4759325"/>
            <a:ext cx="2014537" cy="1417638"/>
          </a:xfrm>
          <a:prstGeom prst="cloudCallout">
            <a:avLst>
              <a:gd name="adj1" fmla="val -30972"/>
              <a:gd name="adj2" fmla="val -10775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Conservati in luoghi diversi</a:t>
            </a:r>
          </a:p>
        </p:txBody>
      </p:sp>
      <p:sp>
        <p:nvSpPr>
          <p:cNvPr id="18" name="Fumetto 4 17">
            <a:extLst>
              <a:ext uri="{FF2B5EF4-FFF2-40B4-BE49-F238E27FC236}">
                <a16:creationId xmlns:a16="http://schemas.microsoft.com/office/drawing/2014/main" id="{B694BF6B-18E6-C640-AE61-A71954DE8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4759326"/>
            <a:ext cx="2012950" cy="1160463"/>
          </a:xfrm>
          <a:prstGeom prst="cloudCallout">
            <a:avLst>
              <a:gd name="adj1" fmla="val -64088"/>
              <a:gd name="adj2" fmla="val -10519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schemeClr val="lt1"/>
                </a:solidFill>
              </a:rPr>
              <a:t>Utilizzatori diversi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6EA1ACE5-1E2D-BE46-BB92-946664D1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9" y="2708276"/>
            <a:ext cx="1055687" cy="804863"/>
          </a:xfrm>
          <a:prstGeom prst="rightArrow">
            <a:avLst>
              <a:gd name="adj1" fmla="val 50000"/>
              <a:gd name="adj2" fmla="val 49933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19" name="Rettangolo arrotondato 18">
            <a:extLst>
              <a:ext uri="{FF2B5EF4-FFF2-40B4-BE49-F238E27FC236}">
                <a16:creationId xmlns:a16="http://schemas.microsoft.com/office/drawing/2014/main" id="{E8EFBE3A-87B3-0742-AF27-B03E827F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2400300"/>
            <a:ext cx="2217738" cy="1481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1800">
                <a:solidFill>
                  <a:srgbClr val="FFFFFF"/>
                </a:solidFill>
                <a:latin typeface="Franklin Gothic Book" panose="020B0503020102020204" pitchFamily="34" charset="0"/>
              </a:rPr>
              <a:t>Un unico modello digitale disponibile per tutti durante tutta la vita utile dell’edificio</a:t>
            </a:r>
          </a:p>
        </p:txBody>
      </p:sp>
      <p:sp>
        <p:nvSpPr>
          <p:cNvPr id="21" name="Titolo 2">
            <a:extLst>
              <a:ext uri="{FF2B5EF4-FFF2-40B4-BE49-F238E27FC236}">
                <a16:creationId xmlns:a16="http://schemas.microsoft.com/office/drawing/2014/main" id="{4ADB816C-712C-A64F-92D4-C6850638D50C}"/>
              </a:ext>
            </a:extLst>
          </p:cNvPr>
          <p:cNvSpPr txBox="1">
            <a:spLocks/>
          </p:cNvSpPr>
          <p:nvPr/>
        </p:nvSpPr>
        <p:spPr>
          <a:xfrm>
            <a:off x="1652588" y="-7938"/>
            <a:ext cx="9015412" cy="6350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dirty="0"/>
              <a:t>Cosa implica la digitalizzazione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2E9DA-ED9C-8346-94AC-5DBF6F92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026"/>
            <a:ext cx="10515600" cy="770021"/>
          </a:xfrm>
        </p:spPr>
        <p:txBody>
          <a:bodyPr/>
          <a:lstStyle/>
          <a:p>
            <a:r>
              <a:rPr lang="it-IT" dirty="0"/>
              <a:t>Cosa serve per progettare edifici ad economia circolare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AAC25-8944-2947-B42B-A92C27BF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796"/>
            <a:ext cx="10515600" cy="4815151"/>
          </a:xfrm>
        </p:spPr>
        <p:txBody>
          <a:bodyPr>
            <a:normAutofit/>
          </a:bodyPr>
          <a:lstStyle/>
          <a:p>
            <a:r>
              <a:rPr lang="it-IT" dirty="0"/>
              <a:t>Accessibilità alle informazioni dei prodotti edili attraverso </a:t>
            </a:r>
            <a:r>
              <a:rPr lang="it-IT" b="1" dirty="0"/>
              <a:t>formati aperti e basati su standard internazionali (</a:t>
            </a:r>
            <a:r>
              <a:rPr lang="it-IT" b="1" dirty="0" err="1"/>
              <a:t>bSDD</a:t>
            </a:r>
            <a:r>
              <a:rPr lang="it-IT" b="1" dirty="0"/>
              <a:t>)</a:t>
            </a:r>
          </a:p>
          <a:p>
            <a:r>
              <a:rPr lang="it-IT" b="1" dirty="0"/>
              <a:t>Integrazione delle librerie dei software di progettazione </a:t>
            </a:r>
            <a:r>
              <a:rPr lang="it-IT" dirty="0"/>
              <a:t>con prodotti locali, verdi, riciclati… attraverso interfacce basate su standard internazionali (IFC)</a:t>
            </a:r>
          </a:p>
          <a:p>
            <a:pPr marL="0" indent="0">
              <a:buNone/>
            </a:pPr>
            <a:r>
              <a:rPr lang="it-IT" dirty="0"/>
              <a:t>Dal punto di vista pratico: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Partecipazione attiva ai gruppi di lavoro internazionali </a:t>
            </a:r>
            <a:r>
              <a:rPr lang="it-IT" dirty="0"/>
              <a:t>per assicurare delle soluzioni che siano stabili nello spazio e che non siano frutto di soluzioni estemporanee 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Supporto alle PMI dell’industria edile laziale per imparare a sfruttare tutti i vantaggi del BIM </a:t>
            </a:r>
            <a:r>
              <a:rPr lang="it-IT" dirty="0"/>
              <a:t>soprattutto in relazione alla collaborazione necessaria, all’interno della filiera, per progettare realmente secondo i principi della economia circolare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Formazione sui principi dell’</a:t>
            </a:r>
            <a:r>
              <a:rPr lang="it-IT" b="1" dirty="0" err="1"/>
              <a:t>openBIM</a:t>
            </a:r>
            <a:r>
              <a:rPr lang="it-IT" b="1" dirty="0"/>
              <a:t> e sulla sostenibilità dell’edilizia </a:t>
            </a:r>
            <a:r>
              <a:rPr lang="it-IT" dirty="0"/>
              <a:t>per a tutta la filiera ivi compresi i funzionari della pubblica amministrazione (progetto ARISE)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Mettere a disposizione dei </a:t>
            </a:r>
            <a:r>
              <a:rPr lang="it-IT" b="1" dirty="0"/>
              <a:t>voucher</a:t>
            </a:r>
            <a:r>
              <a:rPr lang="it-IT" dirty="0"/>
              <a:t> per i produttori di materiali edili per realizzare dei cataloghi di prodotti green basati sugli standard in formato «</a:t>
            </a:r>
            <a:r>
              <a:rPr lang="it-IT" b="1" dirty="0" err="1"/>
              <a:t>openBIM</a:t>
            </a:r>
            <a:r>
              <a:rPr lang="it-IT" dirty="0"/>
              <a:t>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4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Contatti</a:t>
            </a:r>
            <a:r>
              <a:rPr lang="en-US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/>
              <a:t>Anna Moreno</a:t>
            </a:r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presidenza@ibimi.it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dirty="0">
                <a:hlinkClick r:id="rId3"/>
              </a:rPr>
              <a:t>info@ibimi.it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hlinkClick r:id="rId4"/>
              </a:rPr>
              <a:t>www.ibimi.it</a:t>
            </a:r>
            <a:endParaRPr lang="it-IT" dirty="0"/>
          </a:p>
          <a:p>
            <a:pPr marL="0" indent="0" algn="ctr">
              <a:buNone/>
            </a:pPr>
            <a:r>
              <a:rPr lang="it-IT" dirty="0">
                <a:hlinkClick r:id="rId5"/>
              </a:rPr>
              <a:t>www.buildingsmartitalia.org</a:t>
            </a:r>
            <a:r>
              <a:rPr lang="it-IT"/>
              <a:t> </a:t>
            </a: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Lorenzo </a:t>
            </a:r>
            <a:r>
              <a:rPr lang="it-IT" dirty="0" err="1"/>
              <a:t>Nissim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r>
              <a:rPr lang="it-IT" dirty="0">
                <a:hlinkClick r:id="rId6"/>
              </a:rPr>
              <a:t>vicepresidente@ibimi.it</a:t>
            </a:r>
            <a:r>
              <a:rPr lang="it-IT" dirty="0"/>
              <a:t> 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098" name="Picture 2" descr="Facebook - Wikipedia">
            <a:hlinkClick r:id="rId7"/>
            <a:extLst>
              <a:ext uri="{FF2B5EF4-FFF2-40B4-BE49-F238E27FC236}">
                <a16:creationId xmlns:a16="http://schemas.microsoft.com/office/drawing/2014/main" id="{3DD531B7-B1FB-E246-8600-0DFEE4D1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48" y="601819"/>
            <a:ext cx="1030816" cy="10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nkedIn-Logo | Alberti e Santi autotrasporti">
            <a:hlinkClick r:id="rId9"/>
            <a:extLst>
              <a:ext uri="{FF2B5EF4-FFF2-40B4-BE49-F238E27FC236}">
                <a16:creationId xmlns:a16="http://schemas.microsoft.com/office/drawing/2014/main" id="{C71F75B0-CAA4-6943-A72B-D7A0E4CB5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448" y="2040557"/>
            <a:ext cx="1030816" cy="10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witter Logo | Storia e significato dell'emblema del marchio">
            <a:hlinkClick r:id="rId11"/>
            <a:extLst>
              <a:ext uri="{FF2B5EF4-FFF2-40B4-BE49-F238E27FC236}">
                <a16:creationId xmlns:a16="http://schemas.microsoft.com/office/drawing/2014/main" id="{382BD4BC-39D3-DF44-9506-460C0BD6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56" y="3434753"/>
            <a:ext cx="1600200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rare viste vimeo - italiafollower">
            <a:hlinkClick r:id="rId13"/>
            <a:extLst>
              <a:ext uri="{FF2B5EF4-FFF2-40B4-BE49-F238E27FC236}">
                <a16:creationId xmlns:a16="http://schemas.microsoft.com/office/drawing/2014/main" id="{B647F7A9-03F3-CC43-99EC-E4759814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79" y="4464763"/>
            <a:ext cx="1338710" cy="13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70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50"/>
  <p:tag name="ARS_SLIDE_PARTICIPANTNUM" val="5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8177</TotalTime>
  <Words>446</Words>
  <Application>Microsoft Macintosh PowerPoint</Application>
  <PresentationFormat>Widescreen</PresentationFormat>
  <Paragraphs>45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Verdana</vt:lpstr>
      <vt:lpstr>Wingdings</vt:lpstr>
      <vt:lpstr>Tema di Office</vt:lpstr>
      <vt:lpstr>Il capitolo Italiano di buildingSMART International per l’economia circolare</vt:lpstr>
      <vt:lpstr>Presentazione standard di PowerPoint</vt:lpstr>
      <vt:lpstr>… al BIM incentrato sulla digitalizzazione del processo edile</vt:lpstr>
      <vt:lpstr>… al BIM incentrato sulla digitalizzazione del processo edile</vt:lpstr>
      <vt:lpstr>Presentazione standard di PowerPoint</vt:lpstr>
      <vt:lpstr>Cosa serve per progettare edifici ad economia circolare</vt:lpstr>
      <vt:lpstr>Contatti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Anna Moreno</cp:lastModifiedBy>
  <cp:revision>79</cp:revision>
  <dcterms:created xsi:type="dcterms:W3CDTF">2019-09-10T08:17:20Z</dcterms:created>
  <dcterms:modified xsi:type="dcterms:W3CDTF">2021-06-14T09:01:40Z</dcterms:modified>
</cp:coreProperties>
</file>